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C Compacta" panose="020B0604020202020204" charset="-18"/>
      <p:regular r:id="rId10"/>
    </p:embeddedFont>
    <p:embeddedFont>
      <p:font typeface="Bricolage Grotesque" panose="020B0604020202020204" charset="0"/>
      <p:regular r:id="rId11"/>
    </p:embeddedFont>
    <p:embeddedFont>
      <p:font typeface="Bricolage Grotesque Bold" panose="020B0604020202020204" charset="0"/>
      <p:regular r:id="rId12"/>
    </p:embeddedFont>
    <p:embeddedFont>
      <p:font typeface="Poppins Bold" panose="020B0604020202020204" charset="-18"/>
      <p:regular r:id="rId13"/>
    </p:embeddedFont>
    <p:embeddedFont>
      <p:font typeface="TT Mussels" panose="020B0604020202020204" charset="-18"/>
      <p:regular r:id="rId14"/>
    </p:embeddedFont>
    <p:embeddedFont>
      <p:font typeface="TT Mussels Bold" panose="020B0604020202020204" charset="-18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145000" cy="10287000"/>
          </a:xfrm>
          <a:custGeom>
            <a:avLst/>
            <a:gdLst/>
            <a:ahLst/>
            <a:cxnLst/>
            <a:rect l="l" t="t" r="r" b="b"/>
            <a:pathLst>
              <a:path w="17145000" h="10287000">
                <a:moveTo>
                  <a:pt x="0" y="0"/>
                </a:moveTo>
                <a:lnTo>
                  <a:pt x="17145000" y="0"/>
                </a:lnTo>
                <a:lnTo>
                  <a:pt x="17145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TextBox 3"/>
          <p:cNvSpPr txBox="1"/>
          <p:nvPr/>
        </p:nvSpPr>
        <p:spPr>
          <a:xfrm>
            <a:off x="10744144" y="3076560"/>
            <a:ext cx="6496106" cy="188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802"/>
              </a:lnSpc>
            </a:pPr>
            <a:r>
              <a:rPr lang="en-US" sz="15002" spc="-315">
                <a:solidFill>
                  <a:srgbClr val="D40C0C"/>
                </a:solidFill>
                <a:latin typeface="AC Compacta"/>
                <a:ea typeface="AC Compacta"/>
                <a:cs typeface="AC Compacta"/>
                <a:sym typeface="AC Compacta"/>
              </a:rPr>
              <a:t>SESSIONS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44144" y="4775614"/>
            <a:ext cx="6496106" cy="200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666"/>
              </a:lnSpc>
            </a:pPr>
            <a:r>
              <a:rPr lang="en-US" sz="15941" spc="-334">
                <a:solidFill>
                  <a:srgbClr val="D40C0C"/>
                </a:solidFill>
                <a:latin typeface="AC Compacta"/>
                <a:ea typeface="AC Compacta"/>
                <a:cs typeface="AC Compacta"/>
                <a:sym typeface="AC Compacta"/>
              </a:rPr>
              <a:t>ASP.NET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61470" y="6957393"/>
            <a:ext cx="466145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99"/>
              </a:lnSpc>
            </a:pPr>
            <a:r>
              <a:rPr lang="en-US" sz="2499" spc="24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ŠTĚPÁN HÁVA 4ITA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354" t="-38888" r="-781" b="-42685"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3" name="Group 3"/>
          <p:cNvGrpSpPr/>
          <p:nvPr/>
        </p:nvGrpSpPr>
        <p:grpSpPr>
          <a:xfrm>
            <a:off x="-533400" y="-319097"/>
            <a:ext cx="19145250" cy="3805788"/>
            <a:chOff x="0" y="0"/>
            <a:chExt cx="5042370" cy="10023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2371" cy="1002348"/>
            </a:xfrm>
            <a:custGeom>
              <a:avLst/>
              <a:gdLst/>
              <a:ahLst/>
              <a:cxnLst/>
              <a:rect l="l" t="t" r="r" b="b"/>
              <a:pathLst>
                <a:path w="5042371" h="1002348">
                  <a:moveTo>
                    <a:pt x="0" y="0"/>
                  </a:moveTo>
                  <a:lnTo>
                    <a:pt x="5042371" y="0"/>
                  </a:lnTo>
                  <a:lnTo>
                    <a:pt x="5042371" y="1002348"/>
                  </a:lnTo>
                  <a:lnTo>
                    <a:pt x="0" y="1002348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/>
            <a:lstStyle/>
            <a:p>
              <a:endParaRPr lang="cs-CZ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042370" cy="1059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5625501" cy="8229600"/>
            <a:chOff x="0" y="0"/>
            <a:chExt cx="7500669" cy="109728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28638" r="28638"/>
            <a:stretch>
              <a:fillRect/>
            </a:stretch>
          </p:blipFill>
          <p:spPr>
            <a:xfrm>
              <a:off x="0" y="0"/>
              <a:ext cx="7500669" cy="109728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6654201" y="4712657"/>
            <a:ext cx="11503654" cy="3205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305" lvl="1" indent="-330152" algn="l">
              <a:lnSpc>
                <a:spcPts val="4281"/>
              </a:lnSpc>
              <a:buFont typeface="Arial"/>
              <a:buChar char="•"/>
            </a:pPr>
            <a:r>
              <a:rPr lang="en-US" sz="3058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Mechanismus pro uchování dat uživatele během práce s webovou aplikací</a:t>
            </a:r>
          </a:p>
          <a:p>
            <a:pPr marL="660305" lvl="1" indent="-330152" algn="l">
              <a:lnSpc>
                <a:spcPts val="4281"/>
              </a:lnSpc>
              <a:buFont typeface="Arial"/>
              <a:buChar char="•"/>
            </a:pPr>
            <a:r>
              <a:rPr lang="en-US" sz="3058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Data se ukládají na serveru a jsou dostupná napříč požadavky uživatele</a:t>
            </a:r>
          </a:p>
          <a:p>
            <a:pPr marL="660305" lvl="1" indent="-330152" algn="l">
              <a:lnSpc>
                <a:spcPts val="4281"/>
              </a:lnSpc>
              <a:spcBef>
                <a:spcPct val="0"/>
              </a:spcBef>
              <a:buFont typeface="Arial"/>
              <a:buChar char="•"/>
            </a:pPr>
            <a:r>
              <a:rPr lang="en-US" sz="3058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Každá session má unikátní identifikátor (Session ID), který ji propojuje s klientem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43800" y="1005404"/>
            <a:ext cx="10055640" cy="180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294"/>
              </a:lnSpc>
              <a:spcBef>
                <a:spcPct val="0"/>
              </a:spcBef>
            </a:pPr>
            <a:r>
              <a:rPr lang="en-US" sz="14450" spc="-303">
                <a:solidFill>
                  <a:srgbClr val="D40C0C"/>
                </a:solidFill>
                <a:latin typeface="AC Compacta"/>
                <a:ea typeface="AC Compacta"/>
                <a:cs typeface="AC Compacta"/>
                <a:sym typeface="AC Compacta"/>
              </a:rPr>
              <a:t>CO JSOU SESSIONS?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4" t="-38888" r="-781" b="-42685"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3" name="Group 3"/>
          <p:cNvGrpSpPr/>
          <p:nvPr/>
        </p:nvGrpSpPr>
        <p:grpSpPr>
          <a:xfrm>
            <a:off x="-533400" y="-323963"/>
            <a:ext cx="19259550" cy="5505507"/>
            <a:chOff x="0" y="0"/>
            <a:chExt cx="5072474" cy="1450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2474" cy="1450010"/>
            </a:xfrm>
            <a:custGeom>
              <a:avLst/>
              <a:gdLst/>
              <a:ahLst/>
              <a:cxnLst/>
              <a:rect l="l" t="t" r="r" b="b"/>
              <a:pathLst>
                <a:path w="5072474" h="1450010">
                  <a:moveTo>
                    <a:pt x="0" y="0"/>
                  </a:moveTo>
                  <a:lnTo>
                    <a:pt x="5072474" y="0"/>
                  </a:lnTo>
                  <a:lnTo>
                    <a:pt x="5072474" y="1450010"/>
                  </a:lnTo>
                  <a:lnTo>
                    <a:pt x="0" y="145001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/>
            <a:lstStyle/>
            <a:p>
              <a:endParaRPr lang="cs-CZ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072474" cy="1507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61950" y="-323963"/>
            <a:ext cx="8772177" cy="11011013"/>
            <a:chOff x="0" y="0"/>
            <a:chExt cx="11696237" cy="1468135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23460" r="23460"/>
            <a:stretch>
              <a:fillRect/>
            </a:stretch>
          </p:blipFill>
          <p:spPr>
            <a:xfrm>
              <a:off x="0" y="0"/>
              <a:ext cx="11696237" cy="14681351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9467228" y="8605898"/>
            <a:ext cx="7934504" cy="902550"/>
          </a:xfrm>
          <a:custGeom>
            <a:avLst/>
            <a:gdLst/>
            <a:ahLst/>
            <a:cxnLst/>
            <a:rect l="l" t="t" r="r" b="b"/>
            <a:pathLst>
              <a:path w="7934504" h="902550">
                <a:moveTo>
                  <a:pt x="0" y="0"/>
                </a:moveTo>
                <a:lnTo>
                  <a:pt x="7934504" y="0"/>
                </a:lnTo>
                <a:lnTo>
                  <a:pt x="7934504" y="902550"/>
                </a:lnTo>
                <a:lnTo>
                  <a:pt x="0" y="902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9" name="TextBox 9"/>
          <p:cNvSpPr txBox="1"/>
          <p:nvPr/>
        </p:nvSpPr>
        <p:spPr>
          <a:xfrm>
            <a:off x="9341536" y="5917119"/>
            <a:ext cx="7917764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V A</a:t>
            </a:r>
            <a:r>
              <a:rPr lang="en-US" sz="2499" u="none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SP.NET se sessions spravují pomocí HttpContext.Session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u="none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Data lze ukládat jako klíč-hodnota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u="none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Pro práci se sessions je nutné nejprve zapnout session storage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41536" y="966378"/>
            <a:ext cx="7917764" cy="349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294"/>
              </a:lnSpc>
              <a:spcBef>
                <a:spcPct val="0"/>
              </a:spcBef>
            </a:pPr>
            <a:r>
              <a:rPr lang="en-US" sz="14450" spc="-303">
                <a:solidFill>
                  <a:srgbClr val="D40C0C"/>
                </a:solidFill>
                <a:latin typeface="AC Compacta"/>
                <a:ea typeface="AC Compacta"/>
                <a:cs typeface="AC Compacta"/>
                <a:sym typeface="AC Compacta"/>
              </a:rPr>
              <a:t>SESSIONS V ASP.NET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839" y="4041468"/>
            <a:ext cx="10751536" cy="2204065"/>
          </a:xfrm>
          <a:custGeom>
            <a:avLst/>
            <a:gdLst/>
            <a:ahLst/>
            <a:cxnLst/>
            <a:rect l="l" t="t" r="r" b="b"/>
            <a:pathLst>
              <a:path w="10751536" h="2204065">
                <a:moveTo>
                  <a:pt x="0" y="0"/>
                </a:moveTo>
                <a:lnTo>
                  <a:pt x="10751537" y="0"/>
                </a:lnTo>
                <a:lnTo>
                  <a:pt x="10751537" y="2204064"/>
                </a:lnTo>
                <a:lnTo>
                  <a:pt x="0" y="2204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6347846" y="6970615"/>
            <a:ext cx="6571164" cy="577920"/>
          </a:xfrm>
          <a:custGeom>
            <a:avLst/>
            <a:gdLst/>
            <a:ahLst/>
            <a:cxnLst/>
            <a:rect l="l" t="t" r="r" b="b"/>
            <a:pathLst>
              <a:path w="6571164" h="577920">
                <a:moveTo>
                  <a:pt x="0" y="0"/>
                </a:moveTo>
                <a:lnTo>
                  <a:pt x="6571163" y="0"/>
                </a:lnTo>
                <a:lnTo>
                  <a:pt x="6571163" y="577920"/>
                </a:lnTo>
                <a:lnTo>
                  <a:pt x="0" y="577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Freeform 4"/>
          <p:cNvSpPr/>
          <p:nvPr/>
        </p:nvSpPr>
        <p:spPr>
          <a:xfrm>
            <a:off x="6237908" y="8329076"/>
            <a:ext cx="5416934" cy="582698"/>
          </a:xfrm>
          <a:custGeom>
            <a:avLst/>
            <a:gdLst/>
            <a:ahLst/>
            <a:cxnLst/>
            <a:rect l="l" t="t" r="r" b="b"/>
            <a:pathLst>
              <a:path w="5416934" h="582698">
                <a:moveTo>
                  <a:pt x="0" y="0"/>
                </a:moveTo>
                <a:lnTo>
                  <a:pt x="5416934" y="0"/>
                </a:lnTo>
                <a:lnTo>
                  <a:pt x="5416934" y="582698"/>
                </a:lnTo>
                <a:lnTo>
                  <a:pt x="0" y="582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5" name="TextBox 5"/>
          <p:cNvSpPr txBox="1"/>
          <p:nvPr/>
        </p:nvSpPr>
        <p:spPr>
          <a:xfrm>
            <a:off x="557537" y="1057882"/>
            <a:ext cx="11931564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7500" b="1" spc="-157">
                <a:solidFill>
                  <a:srgbClr val="D40C0C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ČTENÍ A SPRÁVA SESSIONS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681863"/>
            <a:ext cx="10280675" cy="1190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9325" lvl="1" indent="-364662" algn="l">
              <a:lnSpc>
                <a:spcPts val="4729"/>
              </a:lnSpc>
              <a:spcBef>
                <a:spcPct val="0"/>
              </a:spcBef>
              <a:buFont typeface="Arial"/>
              <a:buChar char="•"/>
            </a:pPr>
            <a:r>
              <a:rPr lang="en-US" sz="3378" u="none" strike="noStrike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Čtení dat ze session</a:t>
            </a:r>
          </a:p>
          <a:p>
            <a:pPr marL="1458650" lvl="2" indent="-486217" algn="l">
              <a:lnSpc>
                <a:spcPts val="4729"/>
              </a:lnSpc>
              <a:spcBef>
                <a:spcPct val="0"/>
              </a:spcBef>
              <a:buFont typeface="Arial"/>
              <a:buChar char="⚬"/>
            </a:pPr>
            <a:r>
              <a:rPr lang="en-US" sz="3378" u="sng" strike="noStrike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Data lze kdykoliv přečíst během životnosti session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6805" y="6632143"/>
            <a:ext cx="4648126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Mazá</a:t>
            </a:r>
            <a:r>
              <a:rPr lang="en-US" sz="2499" u="none" strike="noStrike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ní dat:</a:t>
            </a:r>
          </a:p>
          <a:p>
            <a:pPr marL="1079499" lvl="2" indent="-359833" algn="l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 u="sng" strike="noStrike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Smazání konkrétní hodnoty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u="sng" strike="noStrike">
              <a:solidFill>
                <a:srgbClr val="FFFFFF"/>
              </a:solidFill>
              <a:latin typeface="TT Mussels"/>
              <a:ea typeface="TT Mussels"/>
              <a:cs typeface="TT Mussels"/>
              <a:sym typeface="TT Mussel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u="sng" strike="noStrike">
              <a:solidFill>
                <a:srgbClr val="FFFFFF"/>
              </a:solidFill>
              <a:latin typeface="TT Mussels"/>
              <a:ea typeface="TT Mussels"/>
              <a:cs typeface="TT Mussels"/>
              <a:sym typeface="TT Mussels"/>
            </a:endParaRPr>
          </a:p>
          <a:p>
            <a:pPr marL="1079499" lvl="2" indent="-359833" algn="l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 u="sng" strike="noStrike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Ukončení celé session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1354" t="-38888" r="-781" b="-42685"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TextBox 3"/>
          <p:cNvSpPr txBox="1"/>
          <p:nvPr/>
        </p:nvSpPr>
        <p:spPr>
          <a:xfrm>
            <a:off x="1028700" y="1176789"/>
            <a:ext cx="6561347" cy="27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7500" b="1" spc="-157">
                <a:solidFill>
                  <a:srgbClr val="D40C0C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MOŽNOSTI UKLÁDÁNÍ SESSION DAT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416592"/>
            <a:ext cx="16230600" cy="192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527" lvl="1" indent="-399263" algn="l">
              <a:lnSpc>
                <a:spcPts val="5178"/>
              </a:lnSpc>
              <a:buAutoNum type="arabicPeriod"/>
            </a:pPr>
            <a:r>
              <a:rPr lang="en-US" sz="3698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 In-Process – data jsou uložena v paměti serveru (nejrychlejší)</a:t>
            </a:r>
          </a:p>
          <a:p>
            <a:pPr marL="798527" lvl="1" indent="-399263" algn="l">
              <a:lnSpc>
                <a:spcPts val="5178"/>
              </a:lnSpc>
              <a:buAutoNum type="arabicPeriod"/>
            </a:pPr>
            <a:r>
              <a:rPr lang="en-US" sz="3698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State Server – data jsou uchovávána v samostatné službě (lepší škálovatelnost)</a:t>
            </a:r>
          </a:p>
          <a:p>
            <a:pPr marL="798527" lvl="1" indent="-399263" algn="l">
              <a:lnSpc>
                <a:spcPts val="5178"/>
              </a:lnSpc>
              <a:buAutoNum type="arabicPeriod"/>
            </a:pPr>
            <a:r>
              <a:rPr lang="en-US" sz="3698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SQL Server – session data jsou uložena v databázi (trvalé uložení)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0690" y="6878200"/>
            <a:ext cx="9448800" cy="2454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02983" lvl="1" indent="-501492" algn="l">
              <a:lnSpc>
                <a:spcPts val="6503"/>
              </a:lnSpc>
              <a:buAutoNum type="arabicPeriod"/>
            </a:pPr>
            <a:r>
              <a:rPr lang="en-US" sz="4645" dirty="0" err="1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sessionState</a:t>
            </a:r>
            <a:r>
              <a:rPr lang="en-US" sz="4645" dirty="0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 mode="InProc"</a:t>
            </a:r>
          </a:p>
          <a:p>
            <a:pPr marL="1002983" lvl="1" indent="-501492" algn="l">
              <a:lnSpc>
                <a:spcPts val="6503"/>
              </a:lnSpc>
              <a:buAutoNum type="arabicPeriod"/>
            </a:pPr>
            <a:r>
              <a:rPr lang="en-US" sz="4645" dirty="0" err="1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sessionState</a:t>
            </a:r>
            <a:r>
              <a:rPr lang="en-US" sz="4645" dirty="0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 mode="</a:t>
            </a:r>
            <a:r>
              <a:rPr lang="en-US" sz="4645" dirty="0" err="1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StateServer</a:t>
            </a:r>
            <a:r>
              <a:rPr lang="en-US" sz="4645" dirty="0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"</a:t>
            </a:r>
          </a:p>
          <a:p>
            <a:pPr marL="1002983" lvl="1" indent="-501492" algn="l">
              <a:lnSpc>
                <a:spcPts val="6503"/>
              </a:lnSpc>
              <a:spcBef>
                <a:spcPct val="0"/>
              </a:spcBef>
              <a:buAutoNum type="arabicPeriod"/>
            </a:pPr>
            <a:r>
              <a:rPr lang="en-US" sz="4645" dirty="0" err="1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sessionState</a:t>
            </a:r>
            <a:r>
              <a:rPr lang="en-US" sz="4645" dirty="0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 mode="</a:t>
            </a:r>
            <a:r>
              <a:rPr lang="en-US" sz="4645" dirty="0" err="1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SQLServer</a:t>
            </a:r>
            <a:r>
              <a:rPr lang="en-US" sz="4645" dirty="0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"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9986" y="3781865"/>
            <a:ext cx="17288029" cy="4213957"/>
          </a:xfrm>
          <a:custGeom>
            <a:avLst/>
            <a:gdLst/>
            <a:ahLst/>
            <a:cxnLst/>
            <a:rect l="l" t="t" r="r" b="b"/>
            <a:pathLst>
              <a:path w="17288029" h="4213957">
                <a:moveTo>
                  <a:pt x="0" y="0"/>
                </a:moveTo>
                <a:lnTo>
                  <a:pt x="17288028" y="0"/>
                </a:lnTo>
                <a:lnTo>
                  <a:pt x="17288028" y="4213957"/>
                </a:lnTo>
                <a:lnTo>
                  <a:pt x="0" y="4213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TextBox 3"/>
          <p:cNvSpPr txBox="1"/>
          <p:nvPr/>
        </p:nvSpPr>
        <p:spPr>
          <a:xfrm>
            <a:off x="762000" y="667937"/>
            <a:ext cx="11094553" cy="180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294"/>
              </a:lnSpc>
              <a:spcBef>
                <a:spcPct val="0"/>
              </a:spcBef>
            </a:pPr>
            <a:r>
              <a:rPr lang="en-US" sz="14450" spc="-303">
                <a:solidFill>
                  <a:srgbClr val="D40C0C"/>
                </a:solidFill>
                <a:latin typeface="AC Compacta"/>
                <a:ea typeface="AC Compacta"/>
                <a:cs typeface="AC Compacta"/>
                <a:sym typeface="AC Compacta"/>
              </a:rPr>
              <a:t>SESSIONS VS. COOKIES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354" t="-38888" r="-781" b="-42685"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3" name="Group 3"/>
          <p:cNvGrpSpPr/>
          <p:nvPr/>
        </p:nvGrpSpPr>
        <p:grpSpPr>
          <a:xfrm>
            <a:off x="-533400" y="-319097"/>
            <a:ext cx="19145250" cy="3805788"/>
            <a:chOff x="0" y="0"/>
            <a:chExt cx="5042370" cy="10023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2371" cy="1002348"/>
            </a:xfrm>
            <a:custGeom>
              <a:avLst/>
              <a:gdLst/>
              <a:ahLst/>
              <a:cxnLst/>
              <a:rect l="l" t="t" r="r" b="b"/>
              <a:pathLst>
                <a:path w="5042371" h="1002348">
                  <a:moveTo>
                    <a:pt x="0" y="0"/>
                  </a:moveTo>
                  <a:lnTo>
                    <a:pt x="5042371" y="0"/>
                  </a:lnTo>
                  <a:lnTo>
                    <a:pt x="5042371" y="1002348"/>
                  </a:lnTo>
                  <a:lnTo>
                    <a:pt x="0" y="1002348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/>
            <a:lstStyle/>
            <a:p>
              <a:endParaRPr lang="cs-CZ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042370" cy="1059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5625501" cy="8229600"/>
            <a:chOff x="0" y="0"/>
            <a:chExt cx="7500669" cy="109728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15821" r="15821"/>
            <a:stretch>
              <a:fillRect/>
            </a:stretch>
          </p:blipFill>
          <p:spPr>
            <a:xfrm>
              <a:off x="0" y="0"/>
              <a:ext cx="7500669" cy="109728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7543800" y="786329"/>
            <a:ext cx="10744200" cy="250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99"/>
              </a:lnSpc>
              <a:spcBef>
                <a:spcPct val="0"/>
              </a:spcBef>
            </a:pPr>
            <a:r>
              <a:rPr lang="en-US" sz="9999" b="1" spc="-209">
                <a:solidFill>
                  <a:srgbClr val="D40C0C"/>
                </a:solidFill>
                <a:latin typeface="Poppins Bold"/>
                <a:ea typeface="Poppins Bold"/>
                <a:cs typeface="Poppins Bold"/>
                <a:sym typeface="Poppins Bold"/>
              </a:rPr>
              <a:t>POUŽITÍ SESSIONS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43800" y="4361696"/>
            <a:ext cx="9540868" cy="385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5646" lvl="1" indent="-397823" algn="l">
              <a:lnSpc>
                <a:spcPts val="5159"/>
              </a:lnSpc>
              <a:buFont typeface="Arial"/>
              <a:buChar char="•"/>
            </a:pPr>
            <a:r>
              <a:rPr lang="en-US" sz="3685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Zapamatování preferencí uživatelů, např. preferovaná měna na stránce, preferovaný jazyk</a:t>
            </a:r>
          </a:p>
          <a:p>
            <a:pPr marL="795646" lvl="1" indent="-397823" algn="l">
              <a:lnSpc>
                <a:spcPts val="5159"/>
              </a:lnSpc>
              <a:buFont typeface="Arial"/>
              <a:buChar char="•"/>
            </a:pPr>
            <a:r>
              <a:rPr lang="en-US" sz="3685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 Zapamatování košíku na různých e-shopech</a:t>
            </a:r>
          </a:p>
          <a:p>
            <a:pPr marL="795646" lvl="1" indent="-397823" algn="l">
              <a:lnSpc>
                <a:spcPts val="5159"/>
              </a:lnSpc>
              <a:buFont typeface="Arial"/>
              <a:buChar char="•"/>
            </a:pPr>
            <a:r>
              <a:rPr lang="en-US" sz="3685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Uchování přihlášení</a:t>
            </a:r>
          </a:p>
          <a:p>
            <a:pPr marL="795646" lvl="1" indent="-397823" algn="l">
              <a:lnSpc>
                <a:spcPts val="5159"/>
              </a:lnSpc>
              <a:spcBef>
                <a:spcPct val="0"/>
              </a:spcBef>
              <a:buFont typeface="Arial"/>
              <a:buChar char="•"/>
            </a:pPr>
            <a:r>
              <a:rPr lang="en-US" sz="3685">
                <a:solidFill>
                  <a:srgbClr val="FFFFFF"/>
                </a:solidFill>
                <a:latin typeface="TT Mussels"/>
                <a:ea typeface="TT Mussels"/>
                <a:cs typeface="TT Mussels"/>
                <a:sym typeface="TT Mussels"/>
              </a:rPr>
              <a:t>Přenášení dat bez použití cookies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4" t="-38888" r="-781" b="-42685"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3" name="Group 3"/>
          <p:cNvGrpSpPr/>
          <p:nvPr/>
        </p:nvGrpSpPr>
        <p:grpSpPr>
          <a:xfrm>
            <a:off x="6021251" y="860451"/>
            <a:ext cx="6245497" cy="8566099"/>
            <a:chOff x="0" y="0"/>
            <a:chExt cx="8327330" cy="1142146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3545" r="13545"/>
            <a:stretch>
              <a:fillRect/>
            </a:stretch>
          </p:blipFill>
          <p:spPr>
            <a:xfrm>
              <a:off x="0" y="0"/>
              <a:ext cx="8327330" cy="11421465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3358658" y="3740785"/>
            <a:ext cx="11570685" cy="3148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59"/>
              </a:lnSpc>
              <a:spcBef>
                <a:spcPct val="0"/>
              </a:spcBef>
            </a:pPr>
            <a:r>
              <a:rPr lang="en-US" sz="12999" spc="-272">
                <a:solidFill>
                  <a:srgbClr val="D40C0C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DĚKUJI ZA POZORNOST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193</Words>
  <Application>Microsoft Office PowerPoint</Application>
  <PresentationFormat>Custom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TT Mussels</vt:lpstr>
      <vt:lpstr>AC Compacta</vt:lpstr>
      <vt:lpstr>Arial</vt:lpstr>
      <vt:lpstr>Poppins Bold</vt:lpstr>
      <vt:lpstr>TT Mussels Bold</vt:lpstr>
      <vt:lpstr>Bricolage Grotesque Bold</vt:lpstr>
      <vt:lpstr>Calibri</vt:lpstr>
      <vt:lpstr>Bricolage Grotesque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TV &amp; Film Pitch Deck Presentation in Black and White Red Dark &amp; Serious Style</dc:title>
  <cp:lastModifiedBy>Novák Petr</cp:lastModifiedBy>
  <cp:revision>2</cp:revision>
  <dcterms:created xsi:type="dcterms:W3CDTF">2006-08-16T00:00:00Z</dcterms:created>
  <dcterms:modified xsi:type="dcterms:W3CDTF">2025-03-17T09:37:12Z</dcterms:modified>
  <dc:identifier>DAGh90scmDI</dc:identifier>
</cp:coreProperties>
</file>